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kv" ContentType="video/unknown"/>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88" r:id="rId20"/>
    <p:sldId id="278" r:id="rId21"/>
    <p:sldId id="279" r:id="rId22"/>
    <p:sldId id="280" r:id="rId23"/>
    <p:sldId id="281" r:id="rId24"/>
    <p:sldId id="282" r:id="rId25"/>
    <p:sldId id="283" r:id="rId26"/>
    <p:sldId id="284" r:id="rId27"/>
    <p:sldId id="285" r:id="rId28"/>
    <p:sldId id="290" r:id="rId29"/>
    <p:sldId id="289" r:id="rId30"/>
    <p:sldId id="273" r:id="rId31"/>
    <p:sldId id="272" r:id="rId32"/>
    <p:sldId id="271" r:id="rId33"/>
    <p:sldId id="287" r:id="rId34"/>
    <p:sldId id="28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58"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11/28/2018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11/28/2018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5A66-6EF7-4ADB-8DC7-2A835472C366}"/>
              </a:ext>
            </a:extLst>
          </p:cNvPr>
          <p:cNvSpPr>
            <a:spLocks noGrp="1"/>
          </p:cNvSpPr>
          <p:nvPr>
            <p:ph type="ctrTitle"/>
          </p:nvPr>
        </p:nvSpPr>
        <p:spPr/>
        <p:txBody>
          <a:bodyPr anchor="ctr"/>
          <a:lstStyle/>
          <a:p>
            <a:pPr algn="ctr"/>
            <a:r>
              <a:rPr lang="en-US" dirty="0"/>
              <a:t>	Mentorship program	</a:t>
            </a:r>
          </a:p>
        </p:txBody>
      </p:sp>
      <p:sp>
        <p:nvSpPr>
          <p:cNvPr id="3" name="Subtitle 2">
            <a:extLst>
              <a:ext uri="{FF2B5EF4-FFF2-40B4-BE49-F238E27FC236}">
                <a16:creationId xmlns:a16="http://schemas.microsoft.com/office/drawing/2014/main" id="{0C8C8E63-F5FF-4120-B921-FF25705EAD8A}"/>
              </a:ext>
            </a:extLst>
          </p:cNvPr>
          <p:cNvSpPr>
            <a:spLocks noGrp="1"/>
          </p:cNvSpPr>
          <p:nvPr>
            <p:ph type="subTitle" idx="1"/>
          </p:nvPr>
        </p:nvSpPr>
        <p:spPr/>
        <p:txBody>
          <a:bodyPr/>
          <a:lstStyle/>
          <a:p>
            <a:pPr algn="ctr"/>
            <a:r>
              <a:rPr lang="en-US" dirty="0"/>
              <a:t>By</a:t>
            </a:r>
          </a:p>
          <a:p>
            <a:pPr algn="ctr"/>
            <a:r>
              <a:rPr lang="en-US" sz="1800" dirty="0"/>
              <a:t>  Jordan caraway, Jameson price, Raleigh beckstrom</a:t>
            </a:r>
          </a:p>
        </p:txBody>
      </p:sp>
    </p:spTree>
    <p:extLst>
      <p:ext uri="{BB962C8B-B14F-4D97-AF65-F5344CB8AC3E}">
        <p14:creationId xmlns:p14="http://schemas.microsoft.com/office/powerpoint/2010/main" val="3729106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BA99A-2778-4FE0-826E-A010E5C8B0F2}"/>
              </a:ext>
            </a:extLst>
          </p:cNvPr>
          <p:cNvSpPr>
            <a:spLocks noGrp="1"/>
          </p:cNvSpPr>
          <p:nvPr>
            <p:ph type="title"/>
          </p:nvPr>
        </p:nvSpPr>
        <p:spPr/>
        <p:txBody>
          <a:bodyPr/>
          <a:lstStyle/>
          <a:p>
            <a:pPr algn="ctr"/>
            <a:r>
              <a:rPr lang="en-US" dirty="0"/>
              <a:t>Profile Forms</a:t>
            </a:r>
            <a:br>
              <a:rPr lang="en-US" dirty="0"/>
            </a:br>
            <a:r>
              <a:rPr lang="en-US" dirty="0"/>
              <a:t>User stories</a:t>
            </a:r>
          </a:p>
        </p:txBody>
      </p:sp>
      <p:sp>
        <p:nvSpPr>
          <p:cNvPr id="3" name="Content Placeholder 2">
            <a:extLst>
              <a:ext uri="{FF2B5EF4-FFF2-40B4-BE49-F238E27FC236}">
                <a16:creationId xmlns:a16="http://schemas.microsoft.com/office/drawing/2014/main" id="{9C190AF9-9E53-410C-A3CA-4F989BD94AB2}"/>
              </a:ext>
            </a:extLst>
          </p:cNvPr>
          <p:cNvSpPr>
            <a:spLocks noGrp="1"/>
          </p:cNvSpPr>
          <p:nvPr>
            <p:ph idx="1"/>
          </p:nvPr>
        </p:nvSpPr>
        <p:spPr/>
        <p:txBody>
          <a:bodyPr>
            <a:normAutofit/>
          </a:bodyPr>
          <a:lstStyle/>
          <a:p>
            <a:r>
              <a:rPr lang="en-US" dirty="0"/>
              <a:t>As a mentor I want the ability to enter previous work experience, previous education, professional certifications, accolades, </a:t>
            </a:r>
            <a:r>
              <a:rPr lang="en-US" dirty="0" err="1"/>
              <a:t>etc</a:t>
            </a:r>
            <a:r>
              <a:rPr lang="en-US" dirty="0"/>
              <a:t> , skills in general fields (Mathematics, Computer Science, Biology, etc.), expertise in specific fields of study (Calculus, Algorithms, Microbiology, etc.), as well as my best forms of contact, and best available times for discussion, maximum mentee limit, a short description of myself, etc. </a:t>
            </a:r>
          </a:p>
        </p:txBody>
      </p:sp>
    </p:spTree>
    <p:extLst>
      <p:ext uri="{BB962C8B-B14F-4D97-AF65-F5344CB8AC3E}">
        <p14:creationId xmlns:p14="http://schemas.microsoft.com/office/powerpoint/2010/main" val="572320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A2BE-2D2F-4D05-BD90-26A704795576}"/>
              </a:ext>
            </a:extLst>
          </p:cNvPr>
          <p:cNvSpPr>
            <a:spLocks noGrp="1"/>
          </p:cNvSpPr>
          <p:nvPr>
            <p:ph type="title"/>
          </p:nvPr>
        </p:nvSpPr>
        <p:spPr/>
        <p:txBody>
          <a:bodyPr/>
          <a:lstStyle/>
          <a:p>
            <a:pPr algn="ctr"/>
            <a:r>
              <a:rPr lang="en-US" dirty="0"/>
              <a:t>Profile Forms</a:t>
            </a:r>
            <a:br>
              <a:rPr lang="en-US" dirty="0"/>
            </a:br>
            <a:r>
              <a:rPr lang="en-US" dirty="0"/>
              <a:t>Requirements</a:t>
            </a:r>
          </a:p>
        </p:txBody>
      </p:sp>
      <p:sp>
        <p:nvSpPr>
          <p:cNvPr id="3" name="Content Placeholder 2">
            <a:extLst>
              <a:ext uri="{FF2B5EF4-FFF2-40B4-BE49-F238E27FC236}">
                <a16:creationId xmlns:a16="http://schemas.microsoft.com/office/drawing/2014/main" id="{D5EA532D-A154-4E02-8133-78CBC5D8A044}"/>
              </a:ext>
            </a:extLst>
          </p:cNvPr>
          <p:cNvSpPr>
            <a:spLocks noGrp="1"/>
          </p:cNvSpPr>
          <p:nvPr>
            <p:ph idx="1"/>
          </p:nvPr>
        </p:nvSpPr>
        <p:spPr/>
        <p:txBody>
          <a:bodyPr>
            <a:normAutofit fontScale="92500"/>
          </a:bodyPr>
          <a:lstStyle/>
          <a:p>
            <a:r>
              <a:rPr lang="en-US" dirty="0"/>
              <a:t>Most information will be text entered with prompts or placeholder text to help guide the user</a:t>
            </a:r>
          </a:p>
          <a:p>
            <a:r>
              <a:rPr lang="en-US" dirty="0"/>
              <a:t>The form will be outlined similar to handshake based on what the client liked from the previously used form. </a:t>
            </a:r>
          </a:p>
          <a:p>
            <a:r>
              <a:rPr lang="en-US" dirty="0"/>
              <a:t>The form will require name, email, field of study/major, and other specifications</a:t>
            </a:r>
          </a:p>
          <a:p>
            <a:r>
              <a:rPr lang="en-US" dirty="0"/>
              <a:t> The administrator will decide if a profile is inappropriate and will remove the user if necessary.</a:t>
            </a:r>
          </a:p>
        </p:txBody>
      </p:sp>
    </p:spTree>
    <p:extLst>
      <p:ext uri="{BB962C8B-B14F-4D97-AF65-F5344CB8AC3E}">
        <p14:creationId xmlns:p14="http://schemas.microsoft.com/office/powerpoint/2010/main" val="3453889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40256-69E9-4325-9B97-BA3CF897BDD1}"/>
              </a:ext>
            </a:extLst>
          </p:cNvPr>
          <p:cNvSpPr>
            <a:spLocks noGrp="1"/>
          </p:cNvSpPr>
          <p:nvPr>
            <p:ph type="title"/>
          </p:nvPr>
        </p:nvSpPr>
        <p:spPr/>
        <p:txBody>
          <a:bodyPr/>
          <a:lstStyle/>
          <a:p>
            <a:pPr algn="ctr"/>
            <a:r>
              <a:rPr lang="en-US" dirty="0"/>
              <a:t>Student ability to search profiles</a:t>
            </a:r>
            <a:br>
              <a:rPr lang="en-US" dirty="0"/>
            </a:br>
            <a:r>
              <a:rPr lang="en-US" dirty="0"/>
              <a:t>User stories</a:t>
            </a:r>
          </a:p>
        </p:txBody>
      </p:sp>
      <p:sp>
        <p:nvSpPr>
          <p:cNvPr id="3" name="Content Placeholder 2">
            <a:extLst>
              <a:ext uri="{FF2B5EF4-FFF2-40B4-BE49-F238E27FC236}">
                <a16:creationId xmlns:a16="http://schemas.microsoft.com/office/drawing/2014/main" id="{105CAE15-EFC5-4811-9A12-D49B060A3CC5}"/>
              </a:ext>
            </a:extLst>
          </p:cNvPr>
          <p:cNvSpPr>
            <a:spLocks noGrp="1"/>
          </p:cNvSpPr>
          <p:nvPr>
            <p:ph idx="1"/>
          </p:nvPr>
        </p:nvSpPr>
        <p:spPr/>
        <p:txBody>
          <a:bodyPr/>
          <a:lstStyle/>
          <a:p>
            <a:r>
              <a:rPr lang="en-US" dirty="0"/>
              <a:t>As a student I want the ability to perform searches across available mentors and filter based on general fields (Mathematics, Computer Science, Biology, etc.) as well as further filtering of specific fields (Calculus, Algorithms, Microbiology, etc.) to find someone who seems like a good fit for my academic needs.</a:t>
            </a:r>
          </a:p>
        </p:txBody>
      </p:sp>
    </p:spTree>
    <p:extLst>
      <p:ext uri="{BB962C8B-B14F-4D97-AF65-F5344CB8AC3E}">
        <p14:creationId xmlns:p14="http://schemas.microsoft.com/office/powerpoint/2010/main" val="1238083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DBAAC-424F-4DB2-A04F-81CCFC0FA55B}"/>
              </a:ext>
            </a:extLst>
          </p:cNvPr>
          <p:cNvSpPr>
            <a:spLocks noGrp="1"/>
          </p:cNvSpPr>
          <p:nvPr>
            <p:ph type="title"/>
          </p:nvPr>
        </p:nvSpPr>
        <p:spPr/>
        <p:txBody>
          <a:bodyPr/>
          <a:lstStyle/>
          <a:p>
            <a:pPr algn="ctr"/>
            <a:r>
              <a:rPr lang="en-US" dirty="0"/>
              <a:t>Student ability to search profiles</a:t>
            </a:r>
            <a:br>
              <a:rPr lang="en-US" dirty="0"/>
            </a:br>
            <a:r>
              <a:rPr lang="en-US" dirty="0"/>
              <a:t>Requirements</a:t>
            </a:r>
          </a:p>
        </p:txBody>
      </p:sp>
      <p:sp>
        <p:nvSpPr>
          <p:cNvPr id="3" name="Content Placeholder 2">
            <a:extLst>
              <a:ext uri="{FF2B5EF4-FFF2-40B4-BE49-F238E27FC236}">
                <a16:creationId xmlns:a16="http://schemas.microsoft.com/office/drawing/2014/main" id="{452F6A37-EDAD-4BA3-971A-47E21EF4AC4F}"/>
              </a:ext>
            </a:extLst>
          </p:cNvPr>
          <p:cNvSpPr>
            <a:spLocks noGrp="1"/>
          </p:cNvSpPr>
          <p:nvPr>
            <p:ph idx="1"/>
          </p:nvPr>
        </p:nvSpPr>
        <p:spPr/>
        <p:txBody>
          <a:bodyPr>
            <a:normAutofit fontScale="85000" lnSpcReduction="10000"/>
          </a:bodyPr>
          <a:lstStyle/>
          <a:p>
            <a:r>
              <a:rPr lang="en-US" dirty="0"/>
              <a:t>Mentors should not have the ability to view student profiles for security purposes since it goes against the ideal represented by the mentor/mentee relationship. Mentees should be the primary concern for getting them the assistance they want and fits for them. </a:t>
            </a:r>
          </a:p>
          <a:p>
            <a:r>
              <a:rPr lang="en-US" dirty="0"/>
              <a:t>Students will be able to search for mentors and view all of a mentors profile while searching.</a:t>
            </a:r>
          </a:p>
          <a:p>
            <a:r>
              <a:rPr lang="en-US" dirty="0"/>
              <a:t> Students will be able to specify fields of work, general fields, and specific fields when searching for mentors. Searching by mentor names will be a filter as well unless clarified not to be allowed. </a:t>
            </a:r>
          </a:p>
          <a:p>
            <a:r>
              <a:rPr lang="en-US" dirty="0"/>
              <a:t>Students should be able to see all sections of a mentor’s profile form.</a:t>
            </a:r>
          </a:p>
          <a:p>
            <a:endParaRPr lang="en-US" dirty="0"/>
          </a:p>
        </p:txBody>
      </p:sp>
    </p:spTree>
    <p:extLst>
      <p:ext uri="{BB962C8B-B14F-4D97-AF65-F5344CB8AC3E}">
        <p14:creationId xmlns:p14="http://schemas.microsoft.com/office/powerpoint/2010/main" val="4245149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A52B-D6D2-4CC7-9B55-180E1B894DF9}"/>
              </a:ext>
            </a:extLst>
          </p:cNvPr>
          <p:cNvSpPr>
            <a:spLocks noGrp="1"/>
          </p:cNvSpPr>
          <p:nvPr>
            <p:ph type="title"/>
          </p:nvPr>
        </p:nvSpPr>
        <p:spPr/>
        <p:txBody>
          <a:bodyPr/>
          <a:lstStyle/>
          <a:p>
            <a:pPr algn="ctr"/>
            <a:r>
              <a:rPr lang="en-US" dirty="0"/>
              <a:t>Mentor/Mentee guides and landing page</a:t>
            </a:r>
            <a:br>
              <a:rPr lang="en-US" dirty="0"/>
            </a:br>
            <a:r>
              <a:rPr lang="en-US" dirty="0"/>
              <a:t>User stories</a:t>
            </a:r>
          </a:p>
        </p:txBody>
      </p:sp>
      <p:sp>
        <p:nvSpPr>
          <p:cNvPr id="3" name="Content Placeholder 2">
            <a:extLst>
              <a:ext uri="{FF2B5EF4-FFF2-40B4-BE49-F238E27FC236}">
                <a16:creationId xmlns:a16="http://schemas.microsoft.com/office/drawing/2014/main" id="{CCCBF17B-D11B-4F21-AEDB-E1DE91668FAB}"/>
              </a:ext>
            </a:extLst>
          </p:cNvPr>
          <p:cNvSpPr>
            <a:spLocks noGrp="1"/>
          </p:cNvSpPr>
          <p:nvPr>
            <p:ph idx="1"/>
          </p:nvPr>
        </p:nvSpPr>
        <p:spPr/>
        <p:txBody>
          <a:bodyPr>
            <a:normAutofit lnSpcReduction="10000"/>
          </a:bodyPr>
          <a:lstStyle/>
          <a:p>
            <a:r>
              <a:rPr lang="en-US" dirty="0"/>
              <a:t>As a mentor/mentee I want a guide that directs me on the intended usage of the site in general. This should tell me what I need to know about profile creation, profile searching and how this is only intended for students, available schedules and what is expected, etc.  </a:t>
            </a:r>
          </a:p>
          <a:p>
            <a:r>
              <a:rPr lang="en-US" dirty="0"/>
              <a:t> For the landing page, as a user I expect to see the option to create an account or register with the program to move forward with profile creation. I also want to see a good list of mentor/mentee stories to see if the mentor/mentee program is a good fit for my academic needs</a:t>
            </a:r>
          </a:p>
        </p:txBody>
      </p:sp>
    </p:spTree>
    <p:extLst>
      <p:ext uri="{BB962C8B-B14F-4D97-AF65-F5344CB8AC3E}">
        <p14:creationId xmlns:p14="http://schemas.microsoft.com/office/powerpoint/2010/main" val="2844000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19B4-6318-47D0-B92A-ACDD85B45F67}"/>
              </a:ext>
            </a:extLst>
          </p:cNvPr>
          <p:cNvSpPr>
            <a:spLocks noGrp="1"/>
          </p:cNvSpPr>
          <p:nvPr>
            <p:ph type="title"/>
          </p:nvPr>
        </p:nvSpPr>
        <p:spPr/>
        <p:txBody>
          <a:bodyPr/>
          <a:lstStyle/>
          <a:p>
            <a:pPr algn="ctr"/>
            <a:r>
              <a:rPr lang="en-US" dirty="0"/>
              <a:t>Mentor/Mentee guides and landing page</a:t>
            </a:r>
            <a:br>
              <a:rPr lang="en-US" dirty="0"/>
            </a:br>
            <a:r>
              <a:rPr lang="en-US" dirty="0"/>
              <a:t>Requirements</a:t>
            </a:r>
          </a:p>
        </p:txBody>
      </p:sp>
      <p:sp>
        <p:nvSpPr>
          <p:cNvPr id="3" name="Content Placeholder 2">
            <a:extLst>
              <a:ext uri="{FF2B5EF4-FFF2-40B4-BE49-F238E27FC236}">
                <a16:creationId xmlns:a16="http://schemas.microsoft.com/office/drawing/2014/main" id="{F0B1F88E-9CA6-4EE8-9B6A-BC1B880C69CD}"/>
              </a:ext>
            </a:extLst>
          </p:cNvPr>
          <p:cNvSpPr>
            <a:spLocks noGrp="1"/>
          </p:cNvSpPr>
          <p:nvPr>
            <p:ph idx="1"/>
          </p:nvPr>
        </p:nvSpPr>
        <p:spPr/>
        <p:txBody>
          <a:bodyPr>
            <a:normAutofit fontScale="70000" lnSpcReduction="20000"/>
          </a:bodyPr>
          <a:lstStyle/>
          <a:p>
            <a:r>
              <a:rPr lang="en-US" dirty="0"/>
              <a:t>Mentor stories will be places in a section of the landing page, monitored and edited by the administrator for user viewing.</a:t>
            </a:r>
          </a:p>
          <a:p>
            <a:r>
              <a:rPr lang="en-US" dirty="0"/>
              <a:t> The user will see at least one recommended guide on the main landing page and a link to a directory of all user guides on the right-hand side of the site. </a:t>
            </a:r>
          </a:p>
          <a:p>
            <a:r>
              <a:rPr lang="en-US" dirty="0"/>
              <a:t>The guides will be located on the right of the screen, and at least one guide will be showcased in a newsletter or preview form on the landing page that has a link to the main guide.</a:t>
            </a:r>
          </a:p>
          <a:p>
            <a:r>
              <a:rPr lang="en-US" dirty="0"/>
              <a:t>The user will log into the program via the top right-hand corner login button that will be located on the main landing page. You do not have to be a user to view the forums or the guides. pending question </a:t>
            </a:r>
          </a:p>
          <a:p>
            <a:r>
              <a:rPr lang="en-US" dirty="0"/>
              <a:t>The interface will be built with a normal discussion board and newsletter format that will have simplistic site navigation. </a:t>
            </a:r>
          </a:p>
        </p:txBody>
      </p:sp>
    </p:spTree>
    <p:extLst>
      <p:ext uri="{BB962C8B-B14F-4D97-AF65-F5344CB8AC3E}">
        <p14:creationId xmlns:p14="http://schemas.microsoft.com/office/powerpoint/2010/main" val="939589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A1E82-3EB6-4AE5-BD6F-27CD6AFF6E8E}"/>
              </a:ext>
            </a:extLst>
          </p:cNvPr>
          <p:cNvSpPr>
            <a:spLocks noGrp="1"/>
          </p:cNvSpPr>
          <p:nvPr>
            <p:ph type="title"/>
          </p:nvPr>
        </p:nvSpPr>
        <p:spPr/>
        <p:txBody>
          <a:bodyPr/>
          <a:lstStyle/>
          <a:p>
            <a:endParaRPr lang="en-US"/>
          </a:p>
        </p:txBody>
      </p:sp>
      <p:pic>
        <p:nvPicPr>
          <p:cNvPr id="4" name="LandingPageFAQT&amp;C">
            <a:hlinkClick r:id="" action="ppaction://media"/>
            <a:extLst>
              <a:ext uri="{FF2B5EF4-FFF2-40B4-BE49-F238E27FC236}">
                <a16:creationId xmlns:a16="http://schemas.microsoft.com/office/drawing/2014/main" id="{8289C29A-52ED-4E15-BECA-3A0703E8578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21" y="21020"/>
            <a:ext cx="12182279" cy="6858000"/>
          </a:xfrm>
        </p:spPr>
      </p:pic>
    </p:spTree>
    <p:extLst>
      <p:ext uri="{BB962C8B-B14F-4D97-AF65-F5344CB8AC3E}">
        <p14:creationId xmlns:p14="http://schemas.microsoft.com/office/powerpoint/2010/main" val="296965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AFFB1-D189-48A2-98DE-6C462C9EF53C}"/>
              </a:ext>
            </a:extLst>
          </p:cNvPr>
          <p:cNvSpPr>
            <a:spLocks noGrp="1"/>
          </p:cNvSpPr>
          <p:nvPr>
            <p:ph type="title"/>
          </p:nvPr>
        </p:nvSpPr>
        <p:spPr/>
        <p:txBody>
          <a:bodyPr/>
          <a:lstStyle/>
          <a:p>
            <a:endParaRPr lang="en-US"/>
          </a:p>
        </p:txBody>
      </p:sp>
      <p:pic>
        <p:nvPicPr>
          <p:cNvPr id="4" name="AccountCreation">
            <a:hlinkClick r:id="" action="ppaction://media"/>
            <a:extLst>
              <a:ext uri="{FF2B5EF4-FFF2-40B4-BE49-F238E27FC236}">
                <a16:creationId xmlns:a16="http://schemas.microsoft.com/office/drawing/2014/main" id="{0251761C-C539-4051-841B-41885366F8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08132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8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85B74-F59E-4CB7-A395-825DE5259C23}"/>
              </a:ext>
            </a:extLst>
          </p:cNvPr>
          <p:cNvSpPr>
            <a:spLocks noGrp="1"/>
          </p:cNvSpPr>
          <p:nvPr>
            <p:ph type="title"/>
          </p:nvPr>
        </p:nvSpPr>
        <p:spPr/>
        <p:txBody>
          <a:bodyPr/>
          <a:lstStyle/>
          <a:p>
            <a:endParaRPr lang="en-US"/>
          </a:p>
        </p:txBody>
      </p:sp>
      <p:pic>
        <p:nvPicPr>
          <p:cNvPr id="4" name="MentorApprovalEmails_Login_andProfileEditing">
            <a:hlinkClick r:id="" action="ppaction://media"/>
            <a:extLst>
              <a:ext uri="{FF2B5EF4-FFF2-40B4-BE49-F238E27FC236}">
                <a16:creationId xmlns:a16="http://schemas.microsoft.com/office/drawing/2014/main" id="{80959E56-BD96-4285-B83F-9B3A33120D9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1" cy="6858000"/>
          </a:xfrm>
        </p:spPr>
      </p:pic>
    </p:spTree>
    <p:extLst>
      <p:ext uri="{BB962C8B-B14F-4D97-AF65-F5344CB8AC3E}">
        <p14:creationId xmlns:p14="http://schemas.microsoft.com/office/powerpoint/2010/main" val="17209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2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D047-6B98-4B13-B16E-2582B3EB6C09}"/>
              </a:ext>
            </a:extLst>
          </p:cNvPr>
          <p:cNvSpPr>
            <a:spLocks noGrp="1"/>
          </p:cNvSpPr>
          <p:nvPr>
            <p:ph type="title"/>
          </p:nvPr>
        </p:nvSpPr>
        <p:spPr/>
        <p:txBody>
          <a:bodyPr/>
          <a:lstStyle/>
          <a:p>
            <a:endParaRPr lang="en-US"/>
          </a:p>
        </p:txBody>
      </p:sp>
      <p:pic>
        <p:nvPicPr>
          <p:cNvPr id="4" name="Conversation Start Mentee View">
            <a:hlinkClick r:id="" action="ppaction://media"/>
            <a:extLst>
              <a:ext uri="{FF2B5EF4-FFF2-40B4-BE49-F238E27FC236}">
                <a16:creationId xmlns:a16="http://schemas.microsoft.com/office/drawing/2014/main" id="{A087EF25-B580-4F09-8E83-3D2013F6370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9476466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E9FAA-2806-4008-BF47-720942F7069A}"/>
              </a:ext>
            </a:extLst>
          </p:cNvPr>
          <p:cNvSpPr>
            <a:spLocks noGrp="1"/>
          </p:cNvSpPr>
          <p:nvPr>
            <p:ph type="title"/>
          </p:nvPr>
        </p:nvSpPr>
        <p:spPr/>
        <p:txBody>
          <a:bodyPr/>
          <a:lstStyle/>
          <a:p>
            <a:r>
              <a:rPr lang="en-US" dirty="0"/>
              <a:t>What is the mentorship program?		</a:t>
            </a:r>
          </a:p>
        </p:txBody>
      </p:sp>
      <p:sp>
        <p:nvSpPr>
          <p:cNvPr id="3" name="Content Placeholder 2">
            <a:extLst>
              <a:ext uri="{FF2B5EF4-FFF2-40B4-BE49-F238E27FC236}">
                <a16:creationId xmlns:a16="http://schemas.microsoft.com/office/drawing/2014/main" id="{30E2D988-EE72-4276-9E35-EA814BA3F6D3}"/>
              </a:ext>
            </a:extLst>
          </p:cNvPr>
          <p:cNvSpPr>
            <a:spLocks noGrp="1"/>
          </p:cNvSpPr>
          <p:nvPr>
            <p:ph idx="1"/>
          </p:nvPr>
        </p:nvSpPr>
        <p:spPr/>
        <p:txBody>
          <a:bodyPr/>
          <a:lstStyle/>
          <a:p>
            <a:r>
              <a:rPr lang="en-US" dirty="0"/>
              <a:t>A place for students to meet and learn from professionals in their given field</a:t>
            </a:r>
          </a:p>
          <a:p>
            <a:endParaRPr lang="en-US" dirty="0"/>
          </a:p>
          <a:p>
            <a:r>
              <a:rPr lang="en-US" dirty="0"/>
              <a:t>Students have a chance to get real world knowledge </a:t>
            </a:r>
          </a:p>
          <a:p>
            <a:endParaRPr lang="en-US" dirty="0"/>
          </a:p>
          <a:p>
            <a:r>
              <a:rPr lang="en-US" dirty="0"/>
              <a:t>The opportunity to job shadow skilled and respected members of the technical community</a:t>
            </a:r>
          </a:p>
        </p:txBody>
      </p:sp>
    </p:spTree>
    <p:extLst>
      <p:ext uri="{BB962C8B-B14F-4D97-AF65-F5344CB8AC3E}">
        <p14:creationId xmlns:p14="http://schemas.microsoft.com/office/powerpoint/2010/main" val="3223054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2E94-C502-4DA6-A930-9D02B05DD753}"/>
              </a:ext>
            </a:extLst>
          </p:cNvPr>
          <p:cNvSpPr>
            <a:spLocks noGrp="1"/>
          </p:cNvSpPr>
          <p:nvPr>
            <p:ph type="title"/>
          </p:nvPr>
        </p:nvSpPr>
        <p:spPr/>
        <p:txBody>
          <a:bodyPr/>
          <a:lstStyle/>
          <a:p>
            <a:endParaRPr lang="en-US"/>
          </a:p>
        </p:txBody>
      </p:sp>
      <p:pic>
        <p:nvPicPr>
          <p:cNvPr id="4" name="ApproveNewConversationMentorView">
            <a:hlinkClick r:id="" action="ppaction://media"/>
            <a:extLst>
              <a:ext uri="{FF2B5EF4-FFF2-40B4-BE49-F238E27FC236}">
                <a16:creationId xmlns:a16="http://schemas.microsoft.com/office/drawing/2014/main" id="{FC68C913-2581-4295-8047-C03AE3A7AA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402288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8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EE84-2192-4891-BA21-90A0E6473C17}"/>
              </a:ext>
            </a:extLst>
          </p:cNvPr>
          <p:cNvSpPr>
            <a:spLocks noGrp="1"/>
          </p:cNvSpPr>
          <p:nvPr>
            <p:ph type="title"/>
          </p:nvPr>
        </p:nvSpPr>
        <p:spPr/>
        <p:txBody>
          <a:bodyPr/>
          <a:lstStyle/>
          <a:p>
            <a:endParaRPr lang="en-US"/>
          </a:p>
        </p:txBody>
      </p:sp>
      <p:pic>
        <p:nvPicPr>
          <p:cNvPr id="4" name="ApprovePendingDenyViewsandTheirEffectsOnViewProfilePage">
            <a:hlinkClick r:id="" action="ppaction://media"/>
            <a:extLst>
              <a:ext uri="{FF2B5EF4-FFF2-40B4-BE49-F238E27FC236}">
                <a16:creationId xmlns:a16="http://schemas.microsoft.com/office/drawing/2014/main" id="{9ABCB42E-6093-49BD-A6A4-5946B43739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87344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4CAF-A5D0-4E97-812D-F5121F6E7D95}"/>
              </a:ext>
            </a:extLst>
          </p:cNvPr>
          <p:cNvSpPr>
            <a:spLocks noGrp="1"/>
          </p:cNvSpPr>
          <p:nvPr>
            <p:ph type="title"/>
          </p:nvPr>
        </p:nvSpPr>
        <p:spPr/>
        <p:txBody>
          <a:bodyPr/>
          <a:lstStyle/>
          <a:p>
            <a:endParaRPr lang="en-US"/>
          </a:p>
        </p:txBody>
      </p:sp>
      <p:pic>
        <p:nvPicPr>
          <p:cNvPr id="4" name="SendReportUser">
            <a:hlinkClick r:id="" action="ppaction://media"/>
            <a:extLst>
              <a:ext uri="{FF2B5EF4-FFF2-40B4-BE49-F238E27FC236}">
                <a16:creationId xmlns:a16="http://schemas.microsoft.com/office/drawing/2014/main" id="{77D7DADF-CB79-42A4-BAA8-30D5CC4A2D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0397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838F-30C1-4CCC-B820-AE7649081537}"/>
              </a:ext>
            </a:extLst>
          </p:cNvPr>
          <p:cNvSpPr>
            <a:spLocks noGrp="1"/>
          </p:cNvSpPr>
          <p:nvPr>
            <p:ph type="title"/>
          </p:nvPr>
        </p:nvSpPr>
        <p:spPr/>
        <p:txBody>
          <a:bodyPr/>
          <a:lstStyle/>
          <a:p>
            <a:endParaRPr lang="en-US"/>
          </a:p>
        </p:txBody>
      </p:sp>
      <p:pic>
        <p:nvPicPr>
          <p:cNvPr id="5" name="ShowSelectedBannedMentor">
            <a:hlinkClick r:id="" action="ppaction://media"/>
            <a:extLst>
              <a:ext uri="{FF2B5EF4-FFF2-40B4-BE49-F238E27FC236}">
                <a16:creationId xmlns:a16="http://schemas.microsoft.com/office/drawing/2014/main" id="{055DF277-AC21-4A4E-8C36-C9826D412C4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233754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F3C3-8245-4A62-B79F-A22C645D79BB}"/>
              </a:ext>
            </a:extLst>
          </p:cNvPr>
          <p:cNvSpPr>
            <a:spLocks noGrp="1"/>
          </p:cNvSpPr>
          <p:nvPr>
            <p:ph type="title"/>
          </p:nvPr>
        </p:nvSpPr>
        <p:spPr/>
        <p:txBody>
          <a:bodyPr/>
          <a:lstStyle/>
          <a:p>
            <a:endParaRPr lang="en-US"/>
          </a:p>
        </p:txBody>
      </p:sp>
      <p:pic>
        <p:nvPicPr>
          <p:cNvPr id="5" name="MenteeBannedNotice">
            <a:hlinkClick r:id="" action="ppaction://media"/>
            <a:extLst>
              <a:ext uri="{FF2B5EF4-FFF2-40B4-BE49-F238E27FC236}">
                <a16:creationId xmlns:a16="http://schemas.microsoft.com/office/drawing/2014/main" id="{484A6DE5-7CAF-4B12-9E39-4212068E04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219415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EA132-AA06-44BC-8B8E-F418DC44429E}"/>
              </a:ext>
            </a:extLst>
          </p:cNvPr>
          <p:cNvSpPr>
            <a:spLocks noGrp="1"/>
          </p:cNvSpPr>
          <p:nvPr>
            <p:ph type="title"/>
          </p:nvPr>
        </p:nvSpPr>
        <p:spPr/>
        <p:txBody>
          <a:bodyPr/>
          <a:lstStyle/>
          <a:p>
            <a:endParaRPr lang="en-US"/>
          </a:p>
        </p:txBody>
      </p:sp>
      <p:pic>
        <p:nvPicPr>
          <p:cNvPr id="4" name="AdminApprovePendingMentor">
            <a:hlinkClick r:id="" action="ppaction://media"/>
            <a:extLst>
              <a:ext uri="{FF2B5EF4-FFF2-40B4-BE49-F238E27FC236}">
                <a16:creationId xmlns:a16="http://schemas.microsoft.com/office/drawing/2014/main" id="{4D591450-FB26-4B10-8E35-E84F11C379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10806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44AB-625A-4D74-86A1-D5291EBAA314}"/>
              </a:ext>
            </a:extLst>
          </p:cNvPr>
          <p:cNvSpPr>
            <a:spLocks noGrp="1"/>
          </p:cNvSpPr>
          <p:nvPr>
            <p:ph type="title"/>
          </p:nvPr>
        </p:nvSpPr>
        <p:spPr/>
        <p:txBody>
          <a:bodyPr/>
          <a:lstStyle/>
          <a:p>
            <a:endParaRPr lang="en-US"/>
          </a:p>
        </p:txBody>
      </p:sp>
      <p:pic>
        <p:nvPicPr>
          <p:cNvPr id="4" name="AdminSearchMentor">
            <a:hlinkClick r:id="" action="ppaction://media"/>
            <a:extLst>
              <a:ext uri="{FF2B5EF4-FFF2-40B4-BE49-F238E27FC236}">
                <a16:creationId xmlns:a16="http://schemas.microsoft.com/office/drawing/2014/main" id="{9E6093C2-366A-43F9-BA04-68E0571314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227671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BDB4-F1AE-45E9-9458-2F21C9C0FD56}"/>
              </a:ext>
            </a:extLst>
          </p:cNvPr>
          <p:cNvSpPr>
            <a:spLocks noGrp="1"/>
          </p:cNvSpPr>
          <p:nvPr>
            <p:ph type="title"/>
          </p:nvPr>
        </p:nvSpPr>
        <p:spPr/>
        <p:txBody>
          <a:bodyPr/>
          <a:lstStyle/>
          <a:p>
            <a:endParaRPr lang="en-US"/>
          </a:p>
        </p:txBody>
      </p:sp>
      <p:pic>
        <p:nvPicPr>
          <p:cNvPr id="4" name="changingAdminEmail">
            <a:hlinkClick r:id="" action="ppaction://media"/>
            <a:extLst>
              <a:ext uri="{FF2B5EF4-FFF2-40B4-BE49-F238E27FC236}">
                <a16:creationId xmlns:a16="http://schemas.microsoft.com/office/drawing/2014/main" id="{ECFC95C0-9110-491A-92A9-918FC1F7A3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72734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BDEA-8516-4661-803E-CAC67E7465D5}"/>
              </a:ext>
            </a:extLst>
          </p:cNvPr>
          <p:cNvSpPr>
            <a:spLocks noGrp="1"/>
          </p:cNvSpPr>
          <p:nvPr>
            <p:ph type="title"/>
          </p:nvPr>
        </p:nvSpPr>
        <p:spPr/>
        <p:txBody>
          <a:bodyPr/>
          <a:lstStyle/>
          <a:p>
            <a:endParaRPr lang="en-US" dirty="0"/>
          </a:p>
        </p:txBody>
      </p:sp>
      <p:pic>
        <p:nvPicPr>
          <p:cNvPr id="4" name="Mentor Change Password">
            <a:hlinkClick r:id="" action="ppaction://media"/>
            <a:extLst>
              <a:ext uri="{FF2B5EF4-FFF2-40B4-BE49-F238E27FC236}">
                <a16:creationId xmlns:a16="http://schemas.microsoft.com/office/drawing/2014/main" id="{26ACC61D-C07B-4B85-A5E4-B5A3E5670A4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8962109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76EC-46F5-4180-9FC8-901FE375E54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6393A5B5-D65D-44CB-9239-7681B272CB53}"/>
              </a:ext>
            </a:extLst>
          </p:cNvPr>
          <p:cNvPicPr>
            <a:picLocks noGrp="1" noChangeAspect="1"/>
          </p:cNvPicPr>
          <p:nvPr>
            <p:ph idx="1"/>
          </p:nvPr>
        </p:nvPicPr>
        <p:blipFill>
          <a:blip r:embed="rId2"/>
          <a:stretch>
            <a:fillRect/>
          </a:stretch>
        </p:blipFill>
        <p:spPr>
          <a:xfrm>
            <a:off x="1692876" y="271849"/>
            <a:ext cx="9008075" cy="6104237"/>
          </a:xfrm>
        </p:spPr>
      </p:pic>
    </p:spTree>
    <p:extLst>
      <p:ext uri="{BB962C8B-B14F-4D97-AF65-F5344CB8AC3E}">
        <p14:creationId xmlns:p14="http://schemas.microsoft.com/office/powerpoint/2010/main" val="1142569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3692-BF05-42BC-B23F-0DF5419EC31F}"/>
              </a:ext>
            </a:extLst>
          </p:cNvPr>
          <p:cNvSpPr>
            <a:spLocks noGrp="1"/>
          </p:cNvSpPr>
          <p:nvPr>
            <p:ph type="title"/>
          </p:nvPr>
        </p:nvSpPr>
        <p:spPr/>
        <p:txBody>
          <a:bodyPr/>
          <a:lstStyle/>
          <a:p>
            <a:r>
              <a:rPr lang="en-US" dirty="0" err="1"/>
              <a:t>Whats</a:t>
            </a:r>
            <a:r>
              <a:rPr lang="en-US" dirty="0"/>
              <a:t> been missing?	</a:t>
            </a:r>
          </a:p>
        </p:txBody>
      </p:sp>
      <p:sp>
        <p:nvSpPr>
          <p:cNvPr id="3" name="Content Placeholder 2">
            <a:extLst>
              <a:ext uri="{FF2B5EF4-FFF2-40B4-BE49-F238E27FC236}">
                <a16:creationId xmlns:a16="http://schemas.microsoft.com/office/drawing/2014/main" id="{F08D18F3-8F0D-4048-AC89-5C2E09D63F96}"/>
              </a:ext>
            </a:extLst>
          </p:cNvPr>
          <p:cNvSpPr>
            <a:spLocks noGrp="1"/>
          </p:cNvSpPr>
          <p:nvPr>
            <p:ph idx="1"/>
          </p:nvPr>
        </p:nvSpPr>
        <p:spPr/>
        <p:txBody>
          <a:bodyPr>
            <a:normAutofit/>
          </a:bodyPr>
          <a:lstStyle/>
          <a:p>
            <a:r>
              <a:rPr lang="en-US" dirty="0"/>
              <a:t>The program needs a way to reach more people</a:t>
            </a:r>
          </a:p>
          <a:p>
            <a:endParaRPr lang="en-US" dirty="0"/>
          </a:p>
          <a:p>
            <a:r>
              <a:rPr lang="en-US" dirty="0"/>
              <a:t>Student and mentor communication is not centralized</a:t>
            </a:r>
          </a:p>
          <a:p>
            <a:endParaRPr lang="en-US" dirty="0"/>
          </a:p>
          <a:p>
            <a:r>
              <a:rPr lang="en-US" dirty="0"/>
              <a:t>Tough to ensure a safe and streamlined interaction</a:t>
            </a:r>
          </a:p>
          <a:p>
            <a:endParaRPr lang="en-US" dirty="0"/>
          </a:p>
          <a:p>
            <a:endParaRPr lang="en-US" dirty="0"/>
          </a:p>
        </p:txBody>
      </p:sp>
    </p:spTree>
    <p:extLst>
      <p:ext uri="{BB962C8B-B14F-4D97-AF65-F5344CB8AC3E}">
        <p14:creationId xmlns:p14="http://schemas.microsoft.com/office/powerpoint/2010/main" val="572632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F611-FB19-4E74-9746-492EBFC73311}"/>
              </a:ext>
            </a:extLst>
          </p:cNvPr>
          <p:cNvSpPr>
            <a:spLocks noGrp="1"/>
          </p:cNvSpPr>
          <p:nvPr>
            <p:ph type="title"/>
          </p:nvPr>
        </p:nvSpPr>
        <p:spPr>
          <a:xfrm>
            <a:off x="409575" y="618518"/>
            <a:ext cx="10637836" cy="3858232"/>
          </a:xfrm>
        </p:spPr>
        <p:txBody>
          <a:bodyPr/>
          <a:lstStyle/>
          <a:p>
            <a:r>
              <a:rPr lang="en-US" dirty="0"/>
              <a:t>Database</a:t>
            </a:r>
          </a:p>
        </p:txBody>
      </p:sp>
      <p:pic>
        <p:nvPicPr>
          <p:cNvPr id="10" name="Content Placeholder 9">
            <a:extLst>
              <a:ext uri="{FF2B5EF4-FFF2-40B4-BE49-F238E27FC236}">
                <a16:creationId xmlns:a16="http://schemas.microsoft.com/office/drawing/2014/main" id="{5CF8751C-4835-4741-B607-346806D2D0D0}"/>
              </a:ext>
            </a:extLst>
          </p:cNvPr>
          <p:cNvPicPr>
            <a:picLocks noGrp="1" noChangeAspect="1"/>
          </p:cNvPicPr>
          <p:nvPr>
            <p:ph idx="1"/>
          </p:nvPr>
        </p:nvPicPr>
        <p:blipFill>
          <a:blip r:embed="rId2"/>
          <a:stretch>
            <a:fillRect/>
          </a:stretch>
        </p:blipFill>
        <p:spPr>
          <a:xfrm>
            <a:off x="3009901" y="0"/>
            <a:ext cx="9182100" cy="6858000"/>
          </a:xfrm>
        </p:spPr>
      </p:pic>
    </p:spTree>
    <p:extLst>
      <p:ext uri="{BB962C8B-B14F-4D97-AF65-F5344CB8AC3E}">
        <p14:creationId xmlns:p14="http://schemas.microsoft.com/office/powerpoint/2010/main" val="223873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F7DB5-3D4E-464D-A2A8-9666578A33B6}"/>
              </a:ext>
            </a:extLst>
          </p:cNvPr>
          <p:cNvSpPr>
            <a:spLocks noGrp="1"/>
          </p:cNvSpPr>
          <p:nvPr>
            <p:ph type="title"/>
          </p:nvPr>
        </p:nvSpPr>
        <p:spPr>
          <a:xfrm>
            <a:off x="371475" y="618519"/>
            <a:ext cx="10675935" cy="3801082"/>
          </a:xfrm>
        </p:spPr>
        <p:txBody>
          <a:bodyPr/>
          <a:lstStyle/>
          <a:p>
            <a:r>
              <a:rPr lang="en-US" dirty="0"/>
              <a:t>Database</a:t>
            </a:r>
          </a:p>
        </p:txBody>
      </p:sp>
      <p:pic>
        <p:nvPicPr>
          <p:cNvPr id="7" name="Content Placeholder 6">
            <a:extLst>
              <a:ext uri="{FF2B5EF4-FFF2-40B4-BE49-F238E27FC236}">
                <a16:creationId xmlns:a16="http://schemas.microsoft.com/office/drawing/2014/main" id="{D5296A31-AFB4-4FCA-8656-4A6A93B8955A}"/>
              </a:ext>
            </a:extLst>
          </p:cNvPr>
          <p:cNvPicPr>
            <a:picLocks noGrp="1" noChangeAspect="1"/>
          </p:cNvPicPr>
          <p:nvPr>
            <p:ph idx="1"/>
          </p:nvPr>
        </p:nvPicPr>
        <p:blipFill>
          <a:blip r:embed="rId2"/>
          <a:stretch>
            <a:fillRect/>
          </a:stretch>
        </p:blipFill>
        <p:spPr>
          <a:xfrm>
            <a:off x="2600325" y="0"/>
            <a:ext cx="9591675" cy="6858000"/>
          </a:xfrm>
        </p:spPr>
      </p:pic>
    </p:spTree>
    <p:extLst>
      <p:ext uri="{BB962C8B-B14F-4D97-AF65-F5344CB8AC3E}">
        <p14:creationId xmlns:p14="http://schemas.microsoft.com/office/powerpoint/2010/main" val="2308721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0E96-330B-4398-8D9E-E919831F0CA0}"/>
              </a:ext>
            </a:extLst>
          </p:cNvPr>
          <p:cNvSpPr>
            <a:spLocks noGrp="1"/>
          </p:cNvSpPr>
          <p:nvPr>
            <p:ph type="title"/>
          </p:nvPr>
        </p:nvSpPr>
        <p:spPr>
          <a:xfrm>
            <a:off x="381000" y="618517"/>
            <a:ext cx="10666412" cy="3848708"/>
          </a:xfrm>
        </p:spPr>
        <p:txBody>
          <a:bodyPr/>
          <a:lstStyle/>
          <a:p>
            <a:r>
              <a:rPr lang="en-US" dirty="0"/>
              <a:t>Database</a:t>
            </a:r>
          </a:p>
        </p:txBody>
      </p:sp>
      <p:pic>
        <p:nvPicPr>
          <p:cNvPr id="7" name="Content Placeholder 6">
            <a:extLst>
              <a:ext uri="{FF2B5EF4-FFF2-40B4-BE49-F238E27FC236}">
                <a16:creationId xmlns:a16="http://schemas.microsoft.com/office/drawing/2014/main" id="{D0371A72-1C5C-49FD-AE74-CBB22CFFA3FA}"/>
              </a:ext>
            </a:extLst>
          </p:cNvPr>
          <p:cNvPicPr>
            <a:picLocks noGrp="1" noChangeAspect="1"/>
          </p:cNvPicPr>
          <p:nvPr>
            <p:ph idx="1"/>
          </p:nvPr>
        </p:nvPicPr>
        <p:blipFill>
          <a:blip r:embed="rId2"/>
          <a:stretch>
            <a:fillRect/>
          </a:stretch>
        </p:blipFill>
        <p:spPr>
          <a:xfrm>
            <a:off x="2971801" y="0"/>
            <a:ext cx="9220200" cy="6858000"/>
          </a:xfrm>
        </p:spPr>
      </p:pic>
    </p:spTree>
    <p:extLst>
      <p:ext uri="{BB962C8B-B14F-4D97-AF65-F5344CB8AC3E}">
        <p14:creationId xmlns:p14="http://schemas.microsoft.com/office/powerpoint/2010/main" val="4073905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57E1-D1F8-4021-A336-D99C283C5953}"/>
              </a:ext>
            </a:extLst>
          </p:cNvPr>
          <p:cNvSpPr>
            <a:spLocks noGrp="1"/>
          </p:cNvSpPr>
          <p:nvPr>
            <p:ph type="title"/>
          </p:nvPr>
        </p:nvSpPr>
        <p:spPr/>
        <p:txBody>
          <a:bodyPr/>
          <a:lstStyle/>
          <a:p>
            <a:r>
              <a:rPr lang="en-US" dirty="0"/>
              <a:t>bugs</a:t>
            </a:r>
          </a:p>
        </p:txBody>
      </p:sp>
      <p:sp>
        <p:nvSpPr>
          <p:cNvPr id="3" name="Content Placeholder 2">
            <a:extLst>
              <a:ext uri="{FF2B5EF4-FFF2-40B4-BE49-F238E27FC236}">
                <a16:creationId xmlns:a16="http://schemas.microsoft.com/office/drawing/2014/main" id="{FEE95309-0BC5-4908-8885-1E0144E7843E}"/>
              </a:ext>
            </a:extLst>
          </p:cNvPr>
          <p:cNvSpPr>
            <a:spLocks noGrp="1"/>
          </p:cNvSpPr>
          <p:nvPr>
            <p:ph idx="1"/>
          </p:nvPr>
        </p:nvSpPr>
        <p:spPr/>
        <p:txBody>
          <a:bodyPr/>
          <a:lstStyle/>
          <a:p>
            <a:r>
              <a:rPr lang="en-US" dirty="0"/>
              <a:t>Profile edit, skill, expertise, injection</a:t>
            </a:r>
          </a:p>
          <a:p>
            <a:endParaRPr lang="en-US" dirty="0"/>
          </a:p>
          <a:p>
            <a:r>
              <a:rPr lang="en-US"/>
              <a:t>Admin </a:t>
            </a:r>
            <a:r>
              <a:rPr lang="en-US" dirty="0"/>
              <a:t>console, review reported user circumstances, </a:t>
            </a:r>
            <a:r>
              <a:rPr lang="en-US"/>
              <a:t>collapsible menus</a:t>
            </a:r>
          </a:p>
          <a:p>
            <a:endParaRPr lang="en-US" dirty="0"/>
          </a:p>
          <a:p>
            <a:endParaRPr lang="en-US" dirty="0"/>
          </a:p>
        </p:txBody>
      </p:sp>
    </p:spTree>
    <p:extLst>
      <p:ext uri="{BB962C8B-B14F-4D97-AF65-F5344CB8AC3E}">
        <p14:creationId xmlns:p14="http://schemas.microsoft.com/office/powerpoint/2010/main" val="4053115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BDEA-8516-4661-803E-CAC67E7465D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6DD6B9B-4C81-4CCC-9C54-D353935024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27971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9D7F-AB79-41C4-B280-2F1B5B5A9548}"/>
              </a:ext>
            </a:extLst>
          </p:cNvPr>
          <p:cNvSpPr>
            <a:spLocks noGrp="1"/>
          </p:cNvSpPr>
          <p:nvPr>
            <p:ph type="title"/>
          </p:nvPr>
        </p:nvSpPr>
        <p:spPr/>
        <p:txBody>
          <a:bodyPr/>
          <a:lstStyle/>
          <a:p>
            <a:r>
              <a:rPr lang="en-US" dirty="0"/>
              <a:t>The solution	</a:t>
            </a:r>
          </a:p>
        </p:txBody>
      </p:sp>
      <p:sp>
        <p:nvSpPr>
          <p:cNvPr id="3" name="Content Placeholder 2">
            <a:extLst>
              <a:ext uri="{FF2B5EF4-FFF2-40B4-BE49-F238E27FC236}">
                <a16:creationId xmlns:a16="http://schemas.microsoft.com/office/drawing/2014/main" id="{91C86685-368E-40C4-A0B6-DF52F5741CC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A website with messaging allows for an environment that is easy to control and provides an easy way to grow the user base of the program.  </a:t>
            </a:r>
          </a:p>
        </p:txBody>
      </p:sp>
    </p:spTree>
    <p:extLst>
      <p:ext uri="{BB962C8B-B14F-4D97-AF65-F5344CB8AC3E}">
        <p14:creationId xmlns:p14="http://schemas.microsoft.com/office/powerpoint/2010/main" val="737750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C57A-B20F-4A7E-94F5-BB992FC0C23D}"/>
              </a:ext>
            </a:extLst>
          </p:cNvPr>
          <p:cNvSpPr>
            <a:spLocks noGrp="1"/>
          </p:cNvSpPr>
          <p:nvPr>
            <p:ph type="title"/>
          </p:nvPr>
        </p:nvSpPr>
        <p:spPr/>
        <p:txBody>
          <a:bodyPr/>
          <a:lstStyle/>
          <a:p>
            <a:r>
              <a:rPr lang="en-US" dirty="0"/>
              <a:t>SRS Documentation</a:t>
            </a:r>
          </a:p>
        </p:txBody>
      </p:sp>
      <p:sp>
        <p:nvSpPr>
          <p:cNvPr id="3" name="Content Placeholder 2">
            <a:extLst>
              <a:ext uri="{FF2B5EF4-FFF2-40B4-BE49-F238E27FC236}">
                <a16:creationId xmlns:a16="http://schemas.microsoft.com/office/drawing/2014/main" id="{17753140-B375-4B85-AC12-796168109319}"/>
              </a:ext>
            </a:extLst>
          </p:cNvPr>
          <p:cNvSpPr>
            <a:spLocks noGrp="1"/>
          </p:cNvSpPr>
          <p:nvPr>
            <p:ph idx="1"/>
          </p:nvPr>
        </p:nvSpPr>
        <p:spPr/>
        <p:txBody>
          <a:bodyPr/>
          <a:lstStyle/>
          <a:p>
            <a:pPr marL="457200" indent="-457200">
              <a:buAutoNum type="arabicParenR"/>
            </a:pPr>
            <a:r>
              <a:rPr lang="en-US" dirty="0"/>
              <a:t>Area for Mentors and Mentees to interact </a:t>
            </a:r>
          </a:p>
          <a:p>
            <a:pPr marL="457200" indent="-457200">
              <a:buAutoNum type="arabicParenR"/>
            </a:pPr>
            <a:r>
              <a:rPr lang="en-US" dirty="0"/>
              <a:t> Ability for registration and admin review </a:t>
            </a:r>
          </a:p>
          <a:p>
            <a:pPr marL="457200" indent="-457200">
              <a:buAutoNum type="arabicParenR"/>
            </a:pPr>
            <a:r>
              <a:rPr lang="en-US" dirty="0"/>
              <a:t>Profile forms </a:t>
            </a:r>
          </a:p>
          <a:p>
            <a:pPr marL="457200" indent="-457200">
              <a:buAutoNum type="arabicParenR"/>
            </a:pPr>
            <a:r>
              <a:rPr lang="en-US" dirty="0"/>
              <a:t> Student ability to search profiles </a:t>
            </a:r>
          </a:p>
          <a:p>
            <a:pPr marL="457200" indent="-457200">
              <a:buAutoNum type="arabicParenR"/>
            </a:pPr>
            <a:r>
              <a:rPr lang="en-US" dirty="0"/>
              <a:t> Mentee/Mentor guides and landing page </a:t>
            </a:r>
          </a:p>
        </p:txBody>
      </p:sp>
    </p:spTree>
    <p:extLst>
      <p:ext uri="{BB962C8B-B14F-4D97-AF65-F5344CB8AC3E}">
        <p14:creationId xmlns:p14="http://schemas.microsoft.com/office/powerpoint/2010/main" val="2539865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A33D-71EF-49FB-9064-C98F4B4BCE75}"/>
              </a:ext>
            </a:extLst>
          </p:cNvPr>
          <p:cNvSpPr>
            <a:spLocks noGrp="1"/>
          </p:cNvSpPr>
          <p:nvPr>
            <p:ph type="title"/>
          </p:nvPr>
        </p:nvSpPr>
        <p:spPr/>
        <p:txBody>
          <a:bodyPr>
            <a:normAutofit fontScale="90000"/>
          </a:bodyPr>
          <a:lstStyle/>
          <a:p>
            <a:pPr algn="ctr"/>
            <a:br>
              <a:rPr lang="en-US" dirty="0"/>
            </a:br>
            <a:r>
              <a:rPr lang="en-US" dirty="0"/>
              <a:t>Area for Mentors and Mentees to interact </a:t>
            </a:r>
            <a:br>
              <a:rPr lang="en-US" dirty="0"/>
            </a:br>
            <a:r>
              <a:rPr lang="en-US" dirty="0"/>
              <a:t>User stories</a:t>
            </a:r>
            <a:br>
              <a:rPr lang="en-US" dirty="0"/>
            </a:br>
            <a:endParaRPr lang="en-US" dirty="0"/>
          </a:p>
        </p:txBody>
      </p:sp>
      <p:sp>
        <p:nvSpPr>
          <p:cNvPr id="3" name="Content Placeholder 2">
            <a:extLst>
              <a:ext uri="{FF2B5EF4-FFF2-40B4-BE49-F238E27FC236}">
                <a16:creationId xmlns:a16="http://schemas.microsoft.com/office/drawing/2014/main" id="{6829D619-1D34-4685-A15B-9A24A50C171E}"/>
              </a:ext>
            </a:extLst>
          </p:cNvPr>
          <p:cNvSpPr>
            <a:spLocks noGrp="1"/>
          </p:cNvSpPr>
          <p:nvPr>
            <p:ph idx="1"/>
          </p:nvPr>
        </p:nvSpPr>
        <p:spPr/>
        <p:txBody>
          <a:bodyPr/>
          <a:lstStyle/>
          <a:p>
            <a:r>
              <a:rPr lang="en-US" dirty="0"/>
              <a:t>As a mentor I want the ability to message and interact with individual students who have contacted me and give individual assistance/direction in the field the student has requested. </a:t>
            </a:r>
          </a:p>
          <a:p>
            <a:r>
              <a:rPr lang="en-US" dirty="0"/>
              <a:t>As a mentee I want the ability to reach out to mentors that seem like a good fit for what I need to succeed in my coursework. To do this I want to connect with mentors on an individual basis and start the first form of contact with them for assistance. </a:t>
            </a:r>
          </a:p>
        </p:txBody>
      </p:sp>
    </p:spTree>
    <p:extLst>
      <p:ext uri="{BB962C8B-B14F-4D97-AF65-F5344CB8AC3E}">
        <p14:creationId xmlns:p14="http://schemas.microsoft.com/office/powerpoint/2010/main" val="534641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7464-83F8-47E2-98D1-16EF110CC736}"/>
              </a:ext>
            </a:extLst>
          </p:cNvPr>
          <p:cNvSpPr>
            <a:spLocks noGrp="1"/>
          </p:cNvSpPr>
          <p:nvPr>
            <p:ph type="title"/>
          </p:nvPr>
        </p:nvSpPr>
        <p:spPr/>
        <p:txBody>
          <a:bodyPr/>
          <a:lstStyle/>
          <a:p>
            <a:pPr algn="ctr"/>
            <a:r>
              <a:rPr lang="en-US" dirty="0"/>
              <a:t>Area for Mentors and Mentees to interact</a:t>
            </a:r>
            <a:br>
              <a:rPr lang="en-US" dirty="0"/>
            </a:br>
            <a:r>
              <a:rPr lang="en-US" dirty="0"/>
              <a:t>Requirements</a:t>
            </a:r>
          </a:p>
        </p:txBody>
      </p:sp>
      <p:sp>
        <p:nvSpPr>
          <p:cNvPr id="3" name="Content Placeholder 2">
            <a:extLst>
              <a:ext uri="{FF2B5EF4-FFF2-40B4-BE49-F238E27FC236}">
                <a16:creationId xmlns:a16="http://schemas.microsoft.com/office/drawing/2014/main" id="{E489291B-DD75-41DD-8673-E5AA1F0081EF}"/>
              </a:ext>
            </a:extLst>
          </p:cNvPr>
          <p:cNvSpPr>
            <a:spLocks noGrp="1"/>
          </p:cNvSpPr>
          <p:nvPr>
            <p:ph idx="1"/>
          </p:nvPr>
        </p:nvSpPr>
        <p:spPr/>
        <p:txBody>
          <a:bodyPr>
            <a:normAutofit fontScale="77500" lnSpcReduction="20000"/>
          </a:bodyPr>
          <a:lstStyle/>
          <a:p>
            <a:r>
              <a:rPr lang="en-US" dirty="0"/>
              <a:t>The interactions between mentors and mentees will be stored in a database viewable by the administrator with a timestamp of the message as well as the sender and receiver username.</a:t>
            </a:r>
          </a:p>
          <a:p>
            <a:r>
              <a:rPr lang="en-US" dirty="0"/>
              <a:t> The mentors and mentees will be able to open a message log of all previous messages in the top right of the screen. </a:t>
            </a:r>
          </a:p>
          <a:p>
            <a:r>
              <a:rPr lang="en-US" dirty="0"/>
              <a:t>The </a:t>
            </a:r>
            <a:r>
              <a:rPr lang="en-US" dirty="0" err="1"/>
              <a:t>chatbox</a:t>
            </a:r>
            <a:r>
              <a:rPr lang="en-US" dirty="0"/>
              <a:t> will hopefully be like Facebook’s in essence, which will likely be familiar to the users.</a:t>
            </a:r>
          </a:p>
          <a:p>
            <a:r>
              <a:rPr lang="en-US" dirty="0"/>
              <a:t> On mentor profile pages, there will be a message button which will redirect the mentee to a message area to type and send an interaction.</a:t>
            </a:r>
          </a:p>
          <a:p>
            <a:r>
              <a:rPr lang="en-US" dirty="0"/>
              <a:t> The student will be the only one who can open a new conversation or interaction with a chosen mentor.</a:t>
            </a:r>
          </a:p>
        </p:txBody>
      </p:sp>
    </p:spTree>
    <p:extLst>
      <p:ext uri="{BB962C8B-B14F-4D97-AF65-F5344CB8AC3E}">
        <p14:creationId xmlns:p14="http://schemas.microsoft.com/office/powerpoint/2010/main" val="2991113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041E-2F07-49E8-96F3-0A78DE17FC6B}"/>
              </a:ext>
            </a:extLst>
          </p:cNvPr>
          <p:cNvSpPr>
            <a:spLocks noGrp="1"/>
          </p:cNvSpPr>
          <p:nvPr>
            <p:ph type="title"/>
          </p:nvPr>
        </p:nvSpPr>
        <p:spPr/>
        <p:txBody>
          <a:bodyPr/>
          <a:lstStyle/>
          <a:p>
            <a:pPr algn="ctr"/>
            <a:r>
              <a:rPr lang="en-US" dirty="0"/>
              <a:t>Ability for registration and admin review</a:t>
            </a:r>
            <a:br>
              <a:rPr lang="en-US" dirty="0"/>
            </a:br>
            <a:r>
              <a:rPr lang="en-US" dirty="0"/>
              <a:t>User stories</a:t>
            </a:r>
          </a:p>
        </p:txBody>
      </p:sp>
      <p:sp>
        <p:nvSpPr>
          <p:cNvPr id="3" name="Content Placeholder 2">
            <a:extLst>
              <a:ext uri="{FF2B5EF4-FFF2-40B4-BE49-F238E27FC236}">
                <a16:creationId xmlns:a16="http://schemas.microsoft.com/office/drawing/2014/main" id="{B5F25C72-6779-4284-B724-291D188EF56C}"/>
              </a:ext>
            </a:extLst>
          </p:cNvPr>
          <p:cNvSpPr>
            <a:spLocks noGrp="1"/>
          </p:cNvSpPr>
          <p:nvPr>
            <p:ph idx="1"/>
          </p:nvPr>
        </p:nvSpPr>
        <p:spPr/>
        <p:txBody>
          <a:bodyPr>
            <a:normAutofit fontScale="92500"/>
          </a:bodyPr>
          <a:lstStyle/>
          <a:p>
            <a:r>
              <a:rPr lang="en-US" dirty="0"/>
              <a:t>As a mentor I want a registration form to fill out. If I use an @ewu.edu email I will continue forward to Profile creation, however if I use an outside email I will wait for an approval review from an administrator. From here an email will notify me of registration approval or denial. b. As a mentee I want to log in with my SSO and go straight to profile creation where I will fill out a form with information about myself.</a:t>
            </a:r>
          </a:p>
          <a:p>
            <a:r>
              <a:rPr lang="en-US" dirty="0"/>
              <a:t>As an admin, I want the ability to review current mentor registration forms and approve/deny them as needed with a customizable and automated message sent to the mentor upon my decision.</a:t>
            </a:r>
          </a:p>
        </p:txBody>
      </p:sp>
    </p:spTree>
    <p:extLst>
      <p:ext uri="{BB962C8B-B14F-4D97-AF65-F5344CB8AC3E}">
        <p14:creationId xmlns:p14="http://schemas.microsoft.com/office/powerpoint/2010/main" val="77382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71B6-1A63-4E21-92F0-6B06AC2018F2}"/>
              </a:ext>
            </a:extLst>
          </p:cNvPr>
          <p:cNvSpPr>
            <a:spLocks noGrp="1"/>
          </p:cNvSpPr>
          <p:nvPr>
            <p:ph type="title"/>
          </p:nvPr>
        </p:nvSpPr>
        <p:spPr/>
        <p:txBody>
          <a:bodyPr/>
          <a:lstStyle/>
          <a:p>
            <a:pPr algn="ctr"/>
            <a:r>
              <a:rPr lang="en-US" dirty="0"/>
              <a:t>Ability for registration and admin review</a:t>
            </a:r>
            <a:br>
              <a:rPr lang="en-US" dirty="0"/>
            </a:br>
            <a:r>
              <a:rPr lang="en-US" dirty="0"/>
              <a:t>Requirements</a:t>
            </a:r>
          </a:p>
        </p:txBody>
      </p:sp>
      <p:sp>
        <p:nvSpPr>
          <p:cNvPr id="3" name="Content Placeholder 2">
            <a:extLst>
              <a:ext uri="{FF2B5EF4-FFF2-40B4-BE49-F238E27FC236}">
                <a16:creationId xmlns:a16="http://schemas.microsoft.com/office/drawing/2014/main" id="{2F9BC53E-214B-4C38-984C-0A71EA2A7585}"/>
              </a:ext>
            </a:extLst>
          </p:cNvPr>
          <p:cNvSpPr>
            <a:spLocks noGrp="1"/>
          </p:cNvSpPr>
          <p:nvPr>
            <p:ph idx="1"/>
          </p:nvPr>
        </p:nvSpPr>
        <p:spPr/>
        <p:txBody>
          <a:bodyPr>
            <a:normAutofit/>
          </a:bodyPr>
          <a:lstStyle/>
          <a:p>
            <a:r>
              <a:rPr lang="en-US" dirty="0"/>
              <a:t>A manual email will be sent from the administrator saying pending later review. Automation of the approval/denial message.</a:t>
            </a:r>
          </a:p>
          <a:p>
            <a:r>
              <a:rPr lang="en-US" dirty="0"/>
              <a:t>The mentor will see a base landing page with guides about the program.</a:t>
            </a:r>
          </a:p>
          <a:p>
            <a:r>
              <a:rPr lang="en-US" dirty="0"/>
              <a:t> Registered mentors are stored in a database with usernames and passwords. An additional database will have usernames as the primary key and will have information such as the type of user they are and profile details in the database. This will be viewable and monitored by the system administrator. </a:t>
            </a:r>
          </a:p>
        </p:txBody>
      </p:sp>
    </p:spTree>
    <p:extLst>
      <p:ext uri="{BB962C8B-B14F-4D97-AF65-F5344CB8AC3E}">
        <p14:creationId xmlns:p14="http://schemas.microsoft.com/office/powerpoint/2010/main" val="14101893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797</TotalTime>
  <Words>1235</Words>
  <Application>Microsoft Office PowerPoint</Application>
  <PresentationFormat>Widescreen</PresentationFormat>
  <Paragraphs>72</Paragraphs>
  <Slides>34</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Trebuchet MS</vt:lpstr>
      <vt:lpstr>Tw Cen MT</vt:lpstr>
      <vt:lpstr>Circuit</vt:lpstr>
      <vt:lpstr> Mentorship program </vt:lpstr>
      <vt:lpstr>What is the mentorship program?  </vt:lpstr>
      <vt:lpstr>Whats been missing? </vt:lpstr>
      <vt:lpstr>The solution </vt:lpstr>
      <vt:lpstr>SRS Documentation</vt:lpstr>
      <vt:lpstr> Area for Mentors and Mentees to interact  User stories </vt:lpstr>
      <vt:lpstr>Area for Mentors and Mentees to interact Requirements</vt:lpstr>
      <vt:lpstr>Ability for registration and admin review User stories</vt:lpstr>
      <vt:lpstr>Ability for registration and admin review Requirements</vt:lpstr>
      <vt:lpstr>Profile Forms User stories</vt:lpstr>
      <vt:lpstr>Profile Forms Requirements</vt:lpstr>
      <vt:lpstr>Student ability to search profiles User stories</vt:lpstr>
      <vt:lpstr>Student ability to search profiles Requirements</vt:lpstr>
      <vt:lpstr>Mentor/Mentee guides and landing page User stories</vt:lpstr>
      <vt:lpstr>Mentor/Mentee guides and landing page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vt:lpstr>
      <vt:lpstr>Database</vt:lpstr>
      <vt:lpstr>Database</vt:lpstr>
      <vt:lpstr>bugs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Mentorship Website</dc:title>
  <dc:creator>raleigh beckstrom</dc:creator>
  <cp:lastModifiedBy>raleigh beckstrom</cp:lastModifiedBy>
  <cp:revision>82</cp:revision>
  <dcterms:created xsi:type="dcterms:W3CDTF">2018-11-28T06:47:03Z</dcterms:created>
  <dcterms:modified xsi:type="dcterms:W3CDTF">2018-11-28T21:46:09Z</dcterms:modified>
</cp:coreProperties>
</file>